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16142" y="-1782900"/>
            <a:ext cx="8703174" cy="8703174"/>
          </a:xfrm>
          <a:custGeom>
            <a:avLst/>
            <a:gdLst/>
            <a:ahLst/>
            <a:cxnLst/>
            <a:rect r="r" b="b" t="t" l="l"/>
            <a:pathLst>
              <a:path h="8703174" w="8703174">
                <a:moveTo>
                  <a:pt x="0" y="0"/>
                </a:moveTo>
                <a:lnTo>
                  <a:pt x="8703175" y="0"/>
                </a:lnTo>
                <a:lnTo>
                  <a:pt x="8703175" y="8703175"/>
                </a:lnTo>
                <a:lnTo>
                  <a:pt x="0" y="8703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826" y="555126"/>
            <a:ext cx="8703174" cy="8703174"/>
          </a:xfrm>
          <a:custGeom>
            <a:avLst/>
            <a:gdLst/>
            <a:ahLst/>
            <a:cxnLst/>
            <a:rect r="r" b="b" t="t" l="l"/>
            <a:pathLst>
              <a:path h="8703174" w="8703174">
                <a:moveTo>
                  <a:pt x="0" y="0"/>
                </a:moveTo>
                <a:lnTo>
                  <a:pt x="8703174" y="0"/>
                </a:lnTo>
                <a:lnTo>
                  <a:pt x="8703174" y="8703174"/>
                </a:lnTo>
                <a:lnTo>
                  <a:pt x="0" y="870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77435" y="424523"/>
            <a:ext cx="9768130" cy="9768130"/>
          </a:xfrm>
          <a:custGeom>
            <a:avLst/>
            <a:gdLst/>
            <a:ahLst/>
            <a:cxnLst/>
            <a:rect r="r" b="b" t="t" l="l"/>
            <a:pathLst>
              <a:path h="9768130" w="9768130">
                <a:moveTo>
                  <a:pt x="0" y="0"/>
                </a:moveTo>
                <a:lnTo>
                  <a:pt x="9768130" y="0"/>
                </a:lnTo>
                <a:lnTo>
                  <a:pt x="9768130" y="9768130"/>
                </a:lnTo>
                <a:lnTo>
                  <a:pt x="0" y="9768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31196" y="8277866"/>
            <a:ext cx="10428104" cy="980434"/>
            <a:chOff x="0" y="0"/>
            <a:chExt cx="2746497" cy="2582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6497" cy="258221"/>
            </a:xfrm>
            <a:custGeom>
              <a:avLst/>
              <a:gdLst/>
              <a:ahLst/>
              <a:cxnLst/>
              <a:rect r="r" b="b" t="t" l="l"/>
              <a:pathLst>
                <a:path h="258221" w="2746497">
                  <a:moveTo>
                    <a:pt x="37863" y="0"/>
                  </a:moveTo>
                  <a:lnTo>
                    <a:pt x="2708634" y="0"/>
                  </a:lnTo>
                  <a:cubicBezTo>
                    <a:pt x="2729545" y="0"/>
                    <a:pt x="2746497" y="16952"/>
                    <a:pt x="2746497" y="37863"/>
                  </a:cubicBezTo>
                  <a:lnTo>
                    <a:pt x="2746497" y="220359"/>
                  </a:lnTo>
                  <a:cubicBezTo>
                    <a:pt x="2746497" y="241270"/>
                    <a:pt x="2729545" y="258221"/>
                    <a:pt x="2708634" y="258221"/>
                  </a:cubicBezTo>
                  <a:lnTo>
                    <a:pt x="37863" y="258221"/>
                  </a:lnTo>
                  <a:cubicBezTo>
                    <a:pt x="16952" y="258221"/>
                    <a:pt x="0" y="241270"/>
                    <a:pt x="0" y="220359"/>
                  </a:cubicBezTo>
                  <a:lnTo>
                    <a:pt x="0" y="37863"/>
                  </a:lnTo>
                  <a:cubicBezTo>
                    <a:pt x="0" y="16952"/>
                    <a:pt x="16952" y="0"/>
                    <a:pt x="378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0E8D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46497" cy="29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8432800" cy="5951785"/>
            <a:chOff x="0" y="0"/>
            <a:chExt cx="2220984" cy="15675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0984" cy="1567548"/>
            </a:xfrm>
            <a:custGeom>
              <a:avLst/>
              <a:gdLst/>
              <a:ahLst/>
              <a:cxnLst/>
              <a:rect r="r" b="b" t="t" l="l"/>
              <a:pathLst>
                <a:path h="1567548" w="2220984">
                  <a:moveTo>
                    <a:pt x="57839" y="0"/>
                  </a:moveTo>
                  <a:lnTo>
                    <a:pt x="2163146" y="0"/>
                  </a:lnTo>
                  <a:cubicBezTo>
                    <a:pt x="2195089" y="0"/>
                    <a:pt x="2220984" y="25895"/>
                    <a:pt x="2220984" y="57839"/>
                  </a:cubicBezTo>
                  <a:lnTo>
                    <a:pt x="2220984" y="1509710"/>
                  </a:lnTo>
                  <a:cubicBezTo>
                    <a:pt x="2220984" y="1541653"/>
                    <a:pt x="2195089" y="1567548"/>
                    <a:pt x="2163146" y="1567548"/>
                  </a:cubicBezTo>
                  <a:lnTo>
                    <a:pt x="57839" y="1567548"/>
                  </a:lnTo>
                  <a:cubicBezTo>
                    <a:pt x="25895" y="1567548"/>
                    <a:pt x="0" y="1541653"/>
                    <a:pt x="0" y="1509710"/>
                  </a:cubicBezTo>
                  <a:lnTo>
                    <a:pt x="0" y="57839"/>
                  </a:lnTo>
                  <a:cubicBezTo>
                    <a:pt x="0" y="25895"/>
                    <a:pt x="25895" y="0"/>
                    <a:pt x="578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20984" cy="1605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47613" y="8277866"/>
            <a:ext cx="980434" cy="9804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0E8D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981623" y="1477422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63150" y="8508469"/>
            <a:ext cx="7010020" cy="47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1"/>
              </a:lnSpc>
            </a:pPr>
            <a:r>
              <a:rPr lang="en-US" sz="2807">
                <a:solidFill>
                  <a:srgbClr val="000000"/>
                </a:solidFill>
                <a:latin typeface="Montserrat"/>
              </a:rPr>
              <a:t>Muhammad Faturrohman Sugiyarto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87033" y="8508469"/>
            <a:ext cx="2716567" cy="47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1"/>
              </a:lnSpc>
            </a:pPr>
            <a:r>
              <a:rPr lang="en-US" sz="2807">
                <a:solidFill>
                  <a:srgbClr val="000000"/>
                </a:solidFill>
                <a:latin typeface="Montserrat"/>
              </a:rPr>
              <a:t>Presentation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4326" y="2397484"/>
            <a:ext cx="8046824" cy="195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29"/>
              </a:lnSpc>
            </a:pPr>
            <a:r>
              <a:rPr lang="en-US" sz="7309">
                <a:solidFill>
                  <a:srgbClr val="000000"/>
                </a:solidFill>
                <a:latin typeface="Montserrat"/>
              </a:rPr>
              <a:t>Learning Management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4326" y="4719301"/>
            <a:ext cx="7807007" cy="58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0"/>
              </a:lnSpc>
            </a:pPr>
            <a:r>
              <a:rPr lang="en-US" sz="4330">
                <a:solidFill>
                  <a:srgbClr val="000000"/>
                </a:solidFill>
                <a:latin typeface="Montserrat Extra-Light"/>
              </a:rPr>
              <a:t>Outcome Based System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8775" y="-1477342"/>
            <a:ext cx="8703174" cy="8703174"/>
          </a:xfrm>
          <a:custGeom>
            <a:avLst/>
            <a:gdLst/>
            <a:ahLst/>
            <a:cxnLst/>
            <a:rect r="r" b="b" t="t" l="l"/>
            <a:pathLst>
              <a:path h="8703174" w="8703174">
                <a:moveTo>
                  <a:pt x="0" y="0"/>
                </a:moveTo>
                <a:lnTo>
                  <a:pt x="8703174" y="0"/>
                </a:lnTo>
                <a:lnTo>
                  <a:pt x="8703174" y="8703174"/>
                </a:lnTo>
                <a:lnTo>
                  <a:pt x="0" y="870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3569" y="2132641"/>
            <a:ext cx="15228862" cy="15228862"/>
          </a:xfrm>
          <a:custGeom>
            <a:avLst/>
            <a:gdLst/>
            <a:ahLst/>
            <a:cxnLst/>
            <a:rect r="r" b="b" t="t" l="l"/>
            <a:pathLst>
              <a:path h="15228862" w="15228862">
                <a:moveTo>
                  <a:pt x="0" y="0"/>
                </a:moveTo>
                <a:lnTo>
                  <a:pt x="15228862" y="0"/>
                </a:lnTo>
                <a:lnTo>
                  <a:pt x="15228862" y="15228862"/>
                </a:lnTo>
                <a:lnTo>
                  <a:pt x="0" y="1522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61576" y="4202904"/>
            <a:ext cx="8525418" cy="3380662"/>
            <a:chOff x="0" y="0"/>
            <a:chExt cx="2245378" cy="890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45378" cy="890380"/>
            </a:xfrm>
            <a:custGeom>
              <a:avLst/>
              <a:gdLst/>
              <a:ahLst/>
              <a:cxnLst/>
              <a:rect r="r" b="b" t="t" l="l"/>
              <a:pathLst>
                <a:path h="890380" w="2245378">
                  <a:moveTo>
                    <a:pt x="46313" y="0"/>
                  </a:moveTo>
                  <a:lnTo>
                    <a:pt x="2199065" y="0"/>
                  </a:lnTo>
                  <a:cubicBezTo>
                    <a:pt x="2211348" y="0"/>
                    <a:pt x="2223127" y="4879"/>
                    <a:pt x="2231813" y="13565"/>
                  </a:cubicBezTo>
                  <a:cubicBezTo>
                    <a:pt x="2240498" y="22250"/>
                    <a:pt x="2245378" y="34030"/>
                    <a:pt x="2245378" y="46313"/>
                  </a:cubicBezTo>
                  <a:lnTo>
                    <a:pt x="2245378" y="844067"/>
                  </a:lnTo>
                  <a:cubicBezTo>
                    <a:pt x="2245378" y="856350"/>
                    <a:pt x="2240498" y="868130"/>
                    <a:pt x="2231813" y="876815"/>
                  </a:cubicBezTo>
                  <a:cubicBezTo>
                    <a:pt x="2223127" y="885501"/>
                    <a:pt x="2211348" y="890380"/>
                    <a:pt x="2199065" y="890380"/>
                  </a:cubicBezTo>
                  <a:lnTo>
                    <a:pt x="46313" y="890380"/>
                  </a:lnTo>
                  <a:cubicBezTo>
                    <a:pt x="34030" y="890380"/>
                    <a:pt x="22250" y="885501"/>
                    <a:pt x="13565" y="876815"/>
                  </a:cubicBezTo>
                  <a:cubicBezTo>
                    <a:pt x="4879" y="868130"/>
                    <a:pt x="0" y="856350"/>
                    <a:pt x="0" y="844067"/>
                  </a:cubicBezTo>
                  <a:lnTo>
                    <a:pt x="0" y="46313"/>
                  </a:lnTo>
                  <a:cubicBezTo>
                    <a:pt x="0" y="34030"/>
                    <a:pt x="4879" y="22250"/>
                    <a:pt x="13565" y="13565"/>
                  </a:cubicBezTo>
                  <a:cubicBezTo>
                    <a:pt x="22250" y="4879"/>
                    <a:pt x="34030" y="0"/>
                    <a:pt x="46313" y="0"/>
                  </a:cubicBezTo>
                  <a:close/>
                </a:path>
              </a:pathLst>
            </a:custGeom>
            <a:solidFill>
              <a:srgbClr val="FFAA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45378" cy="928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20278" y="7225832"/>
            <a:ext cx="4233401" cy="1160116"/>
            <a:chOff x="0" y="0"/>
            <a:chExt cx="1114970" cy="3055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4970" cy="305545"/>
            </a:xfrm>
            <a:custGeom>
              <a:avLst/>
              <a:gdLst/>
              <a:ahLst/>
              <a:cxnLst/>
              <a:rect r="r" b="b" t="t" l="l"/>
              <a:pathLst>
                <a:path h="305545" w="1114970">
                  <a:moveTo>
                    <a:pt x="152772" y="0"/>
                  </a:moveTo>
                  <a:lnTo>
                    <a:pt x="962197" y="0"/>
                  </a:lnTo>
                  <a:cubicBezTo>
                    <a:pt x="1046571" y="0"/>
                    <a:pt x="1114970" y="68399"/>
                    <a:pt x="1114970" y="152772"/>
                  </a:cubicBezTo>
                  <a:lnTo>
                    <a:pt x="1114970" y="152772"/>
                  </a:lnTo>
                  <a:cubicBezTo>
                    <a:pt x="1114970" y="237146"/>
                    <a:pt x="1046571" y="305545"/>
                    <a:pt x="962197" y="305545"/>
                  </a:cubicBezTo>
                  <a:lnTo>
                    <a:pt x="152772" y="305545"/>
                  </a:lnTo>
                  <a:cubicBezTo>
                    <a:pt x="68399" y="305545"/>
                    <a:pt x="0" y="237146"/>
                    <a:pt x="0" y="152772"/>
                  </a:cubicBezTo>
                  <a:lnTo>
                    <a:pt x="0" y="152772"/>
                  </a:lnTo>
                  <a:cubicBezTo>
                    <a:pt x="0" y="68399"/>
                    <a:pt x="68399" y="0"/>
                    <a:pt x="1527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114970" cy="37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50E8D1"/>
                  </a:solidFill>
                  <a:latin typeface="Montserrat Bold"/>
                </a:rPr>
                <a:t>OUTLINED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1028700"/>
            <a:ext cx="6191578" cy="5329305"/>
            <a:chOff x="0" y="0"/>
            <a:chExt cx="1630704" cy="1403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0704" cy="1403603"/>
            </a:xfrm>
            <a:custGeom>
              <a:avLst/>
              <a:gdLst/>
              <a:ahLst/>
              <a:cxnLst/>
              <a:rect r="r" b="b" t="t" l="l"/>
              <a:pathLst>
                <a:path h="1403603" w="1630704">
                  <a:moveTo>
                    <a:pt x="63770" y="0"/>
                  </a:moveTo>
                  <a:lnTo>
                    <a:pt x="1566934" y="0"/>
                  </a:lnTo>
                  <a:cubicBezTo>
                    <a:pt x="1583847" y="0"/>
                    <a:pt x="1600067" y="6719"/>
                    <a:pt x="1612026" y="18678"/>
                  </a:cubicBezTo>
                  <a:cubicBezTo>
                    <a:pt x="1623985" y="30637"/>
                    <a:pt x="1630704" y="46857"/>
                    <a:pt x="1630704" y="63770"/>
                  </a:cubicBezTo>
                  <a:lnTo>
                    <a:pt x="1630704" y="1339833"/>
                  </a:lnTo>
                  <a:cubicBezTo>
                    <a:pt x="1630704" y="1375052"/>
                    <a:pt x="1602153" y="1403603"/>
                    <a:pt x="1566934" y="1403603"/>
                  </a:cubicBezTo>
                  <a:lnTo>
                    <a:pt x="63770" y="1403603"/>
                  </a:lnTo>
                  <a:cubicBezTo>
                    <a:pt x="46857" y="1403603"/>
                    <a:pt x="30637" y="1396884"/>
                    <a:pt x="18678" y="1384925"/>
                  </a:cubicBezTo>
                  <a:cubicBezTo>
                    <a:pt x="6719" y="1372966"/>
                    <a:pt x="0" y="1356746"/>
                    <a:pt x="0" y="1339833"/>
                  </a:cubicBezTo>
                  <a:lnTo>
                    <a:pt x="0" y="63770"/>
                  </a:lnTo>
                  <a:cubicBezTo>
                    <a:pt x="0" y="46857"/>
                    <a:pt x="6719" y="30637"/>
                    <a:pt x="18678" y="18678"/>
                  </a:cubicBezTo>
                  <a:cubicBezTo>
                    <a:pt x="30637" y="6719"/>
                    <a:pt x="46857" y="0"/>
                    <a:pt x="637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30704" cy="1441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93710" y="3034161"/>
            <a:ext cx="5061558" cy="125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3"/>
              </a:lnSpc>
            </a:pPr>
            <a:r>
              <a:rPr lang="en-US" sz="3595">
                <a:solidFill>
                  <a:srgbClr val="000000"/>
                </a:solidFill>
                <a:latin typeface="Montserrat"/>
              </a:rPr>
              <a:t>01 - Latar Belakang</a:t>
            </a:r>
          </a:p>
          <a:p>
            <a:pPr algn="just">
              <a:lnSpc>
                <a:spcPts val="5033"/>
              </a:lnSpc>
            </a:pPr>
            <a:r>
              <a:rPr lang="en-US" sz="3595">
                <a:solidFill>
                  <a:srgbClr val="000000"/>
                </a:solidFill>
                <a:latin typeface="Montserrat"/>
              </a:rPr>
              <a:t>02 - Tinjauan Pustaka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06256" y="4914956"/>
            <a:ext cx="4236058" cy="188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3"/>
              </a:lnSpc>
            </a:pPr>
            <a:r>
              <a:rPr lang="en-US" sz="3595">
                <a:solidFill>
                  <a:srgbClr val="000000"/>
                </a:solidFill>
                <a:latin typeface="Montserrat"/>
              </a:rPr>
              <a:t>03 - Metodologi </a:t>
            </a:r>
          </a:p>
          <a:p>
            <a:pPr algn="just">
              <a:lnSpc>
                <a:spcPts val="5033"/>
              </a:lnSpc>
            </a:pPr>
            <a:r>
              <a:rPr lang="en-US" sz="3595">
                <a:solidFill>
                  <a:srgbClr val="000000"/>
                </a:solidFill>
                <a:latin typeface="Montserrat"/>
              </a:rPr>
              <a:t>04 - Pembahasan</a:t>
            </a:r>
          </a:p>
          <a:p>
            <a:pPr algn="just">
              <a:lnSpc>
                <a:spcPts val="5033"/>
              </a:lnSpc>
            </a:pPr>
            <a:r>
              <a:rPr lang="en-US" sz="3595" strike="sngStrike">
                <a:solidFill>
                  <a:srgbClr val="000000"/>
                </a:solidFill>
                <a:latin typeface="Montserrat"/>
              </a:rPr>
              <a:t>05 - Kesimpulan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727507" y="739179"/>
            <a:ext cx="8722594" cy="2760415"/>
            <a:chOff x="0" y="0"/>
            <a:chExt cx="1869658" cy="5916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9658" cy="591685"/>
            </a:xfrm>
            <a:custGeom>
              <a:avLst/>
              <a:gdLst/>
              <a:ahLst/>
              <a:cxnLst/>
              <a:rect r="r" b="b" t="t" l="l"/>
              <a:pathLst>
                <a:path h="591685" w="1869658">
                  <a:moveTo>
                    <a:pt x="88757" y="0"/>
                  </a:moveTo>
                  <a:lnTo>
                    <a:pt x="1780901" y="0"/>
                  </a:lnTo>
                  <a:cubicBezTo>
                    <a:pt x="1804441" y="0"/>
                    <a:pt x="1827016" y="9351"/>
                    <a:pt x="1843662" y="25996"/>
                  </a:cubicBezTo>
                  <a:cubicBezTo>
                    <a:pt x="1860307" y="42642"/>
                    <a:pt x="1869658" y="65217"/>
                    <a:pt x="1869658" y="88757"/>
                  </a:cubicBezTo>
                  <a:lnTo>
                    <a:pt x="1869658" y="502928"/>
                  </a:lnTo>
                  <a:cubicBezTo>
                    <a:pt x="1869658" y="551948"/>
                    <a:pt x="1829920" y="591685"/>
                    <a:pt x="1780901" y="591685"/>
                  </a:cubicBezTo>
                  <a:lnTo>
                    <a:pt x="88757" y="591685"/>
                  </a:lnTo>
                  <a:cubicBezTo>
                    <a:pt x="39738" y="591685"/>
                    <a:pt x="0" y="551948"/>
                    <a:pt x="0" y="502928"/>
                  </a:cubicBezTo>
                  <a:lnTo>
                    <a:pt x="0" y="88757"/>
                  </a:lnTo>
                  <a:cubicBezTo>
                    <a:pt x="0" y="39738"/>
                    <a:pt x="39738" y="0"/>
                    <a:pt x="88757" y="0"/>
                  </a:cubicBezTo>
                  <a:close/>
                </a:path>
              </a:pathLst>
            </a:custGeom>
            <a:solidFill>
              <a:srgbClr val="50E8D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69658" cy="62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064464" y="1179001"/>
            <a:ext cx="8048681" cy="196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3692">
                <a:solidFill>
                  <a:srgbClr val="000000"/>
                </a:solidFill>
                <a:latin typeface="Montserrat"/>
              </a:rPr>
              <a:t>Rancang Bangun </a:t>
            </a:r>
            <a:r>
              <a:rPr lang="en-US" sz="3692">
                <a:solidFill>
                  <a:srgbClr val="000000"/>
                </a:solidFill>
                <a:latin typeface="Montserrat Italics"/>
              </a:rPr>
              <a:t>Learning Management</a:t>
            </a:r>
            <a:r>
              <a:rPr lang="en-US" sz="3692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692">
                <a:solidFill>
                  <a:srgbClr val="000000"/>
                </a:solidFill>
                <a:latin typeface="Montserrat Italics"/>
              </a:rPr>
              <a:t>Outcome Based Education </a:t>
            </a:r>
            <a:r>
              <a:rPr lang="en-US" sz="3692">
                <a:solidFill>
                  <a:srgbClr val="000000"/>
                </a:solidFill>
                <a:latin typeface="Montserrat"/>
              </a:rPr>
              <a:t>(LM-OBE) </a:t>
            </a:r>
            <a:r>
              <a:rPr lang="en-US" sz="3692">
                <a:solidFill>
                  <a:srgbClr val="000000"/>
                </a:solidFill>
                <a:latin typeface="Montserrat"/>
              </a:rPr>
              <a:t>Sistem di  Politeknik Siber dan Sandi Negara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80911" y="2527895"/>
            <a:ext cx="15228862" cy="15228862"/>
          </a:xfrm>
          <a:custGeom>
            <a:avLst/>
            <a:gdLst/>
            <a:ahLst/>
            <a:cxnLst/>
            <a:rect r="r" b="b" t="t" l="l"/>
            <a:pathLst>
              <a:path h="15228862" w="15228862">
                <a:moveTo>
                  <a:pt x="0" y="0"/>
                </a:moveTo>
                <a:lnTo>
                  <a:pt x="15228862" y="0"/>
                </a:lnTo>
                <a:lnTo>
                  <a:pt x="15228862" y="15228862"/>
                </a:lnTo>
                <a:lnTo>
                  <a:pt x="0" y="15228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634" y="3198130"/>
            <a:ext cx="2161757" cy="2179007"/>
          </a:xfrm>
          <a:custGeom>
            <a:avLst/>
            <a:gdLst/>
            <a:ahLst/>
            <a:cxnLst/>
            <a:rect r="r" b="b" t="t" l="l"/>
            <a:pathLst>
              <a:path h="2179007" w="2161757">
                <a:moveTo>
                  <a:pt x="0" y="0"/>
                </a:moveTo>
                <a:lnTo>
                  <a:pt x="2161756" y="0"/>
                </a:lnTo>
                <a:lnTo>
                  <a:pt x="2161756" y="2179007"/>
                </a:lnTo>
                <a:lnTo>
                  <a:pt x="0" y="2179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55010" y="885773"/>
            <a:ext cx="1653322" cy="2179007"/>
          </a:xfrm>
          <a:custGeom>
            <a:avLst/>
            <a:gdLst/>
            <a:ahLst/>
            <a:cxnLst/>
            <a:rect r="r" b="b" t="t" l="l"/>
            <a:pathLst>
              <a:path h="2179007" w="1653322">
                <a:moveTo>
                  <a:pt x="0" y="0"/>
                </a:moveTo>
                <a:lnTo>
                  <a:pt x="1653321" y="0"/>
                </a:lnTo>
                <a:lnTo>
                  <a:pt x="1653321" y="2179007"/>
                </a:lnTo>
                <a:lnTo>
                  <a:pt x="0" y="2179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47672" y="5893628"/>
            <a:ext cx="2002055" cy="2048138"/>
          </a:xfrm>
          <a:custGeom>
            <a:avLst/>
            <a:gdLst/>
            <a:ahLst/>
            <a:cxnLst/>
            <a:rect r="r" b="b" t="t" l="l"/>
            <a:pathLst>
              <a:path h="2048138" w="2002055">
                <a:moveTo>
                  <a:pt x="0" y="0"/>
                </a:moveTo>
                <a:lnTo>
                  <a:pt x="2002054" y="0"/>
                </a:lnTo>
                <a:lnTo>
                  <a:pt x="2002054" y="2048138"/>
                </a:lnTo>
                <a:lnTo>
                  <a:pt x="0" y="2048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97847" y="1605823"/>
            <a:ext cx="5271499" cy="4877123"/>
          </a:xfrm>
          <a:custGeom>
            <a:avLst/>
            <a:gdLst/>
            <a:ahLst/>
            <a:cxnLst/>
            <a:rect r="r" b="b" t="t" l="l"/>
            <a:pathLst>
              <a:path h="4877123" w="5271499">
                <a:moveTo>
                  <a:pt x="0" y="0"/>
                </a:moveTo>
                <a:lnTo>
                  <a:pt x="5271499" y="0"/>
                </a:lnTo>
                <a:lnTo>
                  <a:pt x="5271499" y="4877123"/>
                </a:lnTo>
                <a:lnTo>
                  <a:pt x="0" y="48771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85850"/>
            <a:ext cx="4614155" cy="51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4"/>
              </a:lnSpc>
            </a:pPr>
            <a:r>
              <a:rPr lang="en-US" sz="3795">
                <a:solidFill>
                  <a:srgbClr val="FF9405"/>
                </a:solidFill>
                <a:latin typeface="Montserrat"/>
              </a:rPr>
              <a:t>Latar Belakang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997" y="5531780"/>
            <a:ext cx="3669030" cy="120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8"/>
              </a:lnSpc>
              <a:spcBef>
                <a:spcPct val="0"/>
              </a:spcBef>
            </a:pPr>
            <a:r>
              <a:rPr lang="en-US" sz="1808">
                <a:solidFill>
                  <a:srgbClr val="000000"/>
                </a:solidFill>
                <a:latin typeface="Montserrat"/>
              </a:rPr>
              <a:t>P</a:t>
            </a:r>
            <a:r>
              <a:rPr lang="en-US" sz="1808">
                <a:solidFill>
                  <a:srgbClr val="000000"/>
                </a:solidFill>
                <a:latin typeface="Montserrat"/>
              </a:rPr>
              <a:t>ergururan tinggi di bawah Badan Siber dan Sandi Negara yang menyelenggarakan pendidikan vokasi di bidang keamanan siber dan kriptografi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13889" y="8289632"/>
            <a:ext cx="3669030" cy="96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8"/>
              </a:lnSpc>
              <a:spcBef>
                <a:spcPct val="0"/>
              </a:spcBef>
            </a:pPr>
            <a:r>
              <a:rPr lang="en-US" sz="1808">
                <a:solidFill>
                  <a:srgbClr val="000000"/>
                </a:solidFill>
                <a:latin typeface="Montserrat"/>
              </a:rPr>
              <a:t>Sistem untuk membantu pelayanan edukasi pada tingkat pengelolaan kurikulum yang digunakan.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71058" y="3207655"/>
            <a:ext cx="3677105" cy="63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34131" indent="-167066" lvl="1">
              <a:lnSpc>
                <a:spcPts val="1625"/>
              </a:lnSpc>
              <a:spcBef>
                <a:spcPct val="0"/>
              </a:spcBef>
              <a:buFont typeface="Arial"/>
              <a:buChar char="•"/>
            </a:pPr>
            <a:r>
              <a:rPr lang="en-US" sz="1547">
                <a:solidFill>
                  <a:srgbClr val="000000"/>
                </a:solidFill>
                <a:latin typeface="Montserrat"/>
              </a:rPr>
              <a:t>BUKU PANDUAN </a:t>
            </a:r>
            <a:r>
              <a:rPr lang="en-US" sz="1547">
                <a:solidFill>
                  <a:srgbClr val="000000"/>
                </a:solidFill>
                <a:latin typeface="Montserrat"/>
              </a:rPr>
              <a:t>PENYUSUNAN KURIKULUM PENDIDIKAN TINGGIDI ERA INDUSTRI 4.0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1521" y="6816205"/>
            <a:ext cx="4047272" cy="194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9"/>
              </a:lnSpc>
              <a:spcBef>
                <a:spcPct val="0"/>
              </a:spcBef>
            </a:pPr>
            <a:r>
              <a:rPr lang="en-US" sz="2085">
                <a:solidFill>
                  <a:srgbClr val="000000"/>
                </a:solidFill>
                <a:latin typeface="Montserrat"/>
              </a:rPr>
              <a:t>OBE (Outcome-Based Education) adalah suatu pendekatan dalam sistem pendidikan yang menempatkan fokus pada hasil atau pencapaian yang diharapkan dari pembelajaran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41985" y="4010613"/>
            <a:ext cx="2281868" cy="27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7394" indent="-223697" lvl="1">
              <a:lnSpc>
                <a:spcPts val="2175"/>
              </a:lnSpc>
              <a:spcBef>
                <a:spcPct val="0"/>
              </a:spcBef>
              <a:buFont typeface="Arial"/>
              <a:buChar char="•"/>
            </a:pPr>
            <a:r>
              <a:rPr lang="en-US" sz="2072">
                <a:solidFill>
                  <a:srgbClr val="000000"/>
                </a:solidFill>
                <a:latin typeface="Montserrat"/>
              </a:rPr>
              <a:t>UU No 12/2012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48699" y="4440034"/>
            <a:ext cx="3599464" cy="63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38548" indent="-169274" lvl="1">
              <a:lnSpc>
                <a:spcPts val="1646"/>
              </a:lnSpc>
              <a:spcBef>
                <a:spcPct val="0"/>
              </a:spcBef>
              <a:buFont typeface="Arial"/>
              <a:buChar char="•"/>
            </a:pPr>
            <a:r>
              <a:rPr lang="en-US" sz="1568">
                <a:solidFill>
                  <a:srgbClr val="000000"/>
                </a:solidFill>
                <a:latin typeface="Montserrat"/>
              </a:rPr>
              <a:t>Perpres No 8/2012 (Kerangka Kualifikasi Nasional Indonesia (KKNI))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92085" y="1759454"/>
            <a:ext cx="15228862" cy="15228862"/>
          </a:xfrm>
          <a:custGeom>
            <a:avLst/>
            <a:gdLst/>
            <a:ahLst/>
            <a:cxnLst/>
            <a:rect r="r" b="b" t="t" l="l"/>
            <a:pathLst>
              <a:path h="15228862" w="15228862">
                <a:moveTo>
                  <a:pt x="0" y="0"/>
                </a:moveTo>
                <a:lnTo>
                  <a:pt x="15228862" y="0"/>
                </a:lnTo>
                <a:lnTo>
                  <a:pt x="15228862" y="15228862"/>
                </a:lnTo>
                <a:lnTo>
                  <a:pt x="0" y="15228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7828" y="427629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13233" y="4449313"/>
            <a:ext cx="5022394" cy="791027"/>
            <a:chOff x="0" y="0"/>
            <a:chExt cx="6696526" cy="10547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96526" cy="1054703"/>
            </a:xfrm>
            <a:custGeom>
              <a:avLst/>
              <a:gdLst/>
              <a:ahLst/>
              <a:cxnLst/>
              <a:rect r="r" b="b" t="t" l="l"/>
              <a:pathLst>
                <a:path h="1054703" w="6696526">
                  <a:moveTo>
                    <a:pt x="0" y="0"/>
                  </a:moveTo>
                  <a:lnTo>
                    <a:pt x="6696526" y="0"/>
                  </a:lnTo>
                  <a:lnTo>
                    <a:pt x="6696526" y="1054703"/>
                  </a:lnTo>
                  <a:lnTo>
                    <a:pt x="0" y="1054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418066" y="107764"/>
              <a:ext cx="3860393" cy="782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98"/>
                </a:lnSpc>
                <a:spcBef>
                  <a:spcPct val="0"/>
                </a:spcBef>
              </a:pPr>
              <a:r>
                <a:rPr lang="en-US" sz="3570">
                  <a:solidFill>
                    <a:srgbClr val="000000"/>
                  </a:solidFill>
                  <a:latin typeface="Canva Sans Bold"/>
                </a:rPr>
                <a:t>Requirement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97060" y="5193748"/>
            <a:ext cx="5022394" cy="791027"/>
            <a:chOff x="0" y="0"/>
            <a:chExt cx="6696526" cy="10547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96526" cy="1054703"/>
            </a:xfrm>
            <a:custGeom>
              <a:avLst/>
              <a:gdLst/>
              <a:ahLst/>
              <a:cxnLst/>
              <a:rect r="r" b="b" t="t" l="l"/>
              <a:pathLst>
                <a:path h="1054703" w="6696526">
                  <a:moveTo>
                    <a:pt x="0" y="0"/>
                  </a:moveTo>
                  <a:lnTo>
                    <a:pt x="6696526" y="0"/>
                  </a:lnTo>
                  <a:lnTo>
                    <a:pt x="6696526" y="1054703"/>
                  </a:lnTo>
                  <a:lnTo>
                    <a:pt x="0" y="1054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418066" y="107764"/>
              <a:ext cx="3860393" cy="782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98"/>
                </a:lnSpc>
                <a:spcBef>
                  <a:spcPct val="0"/>
                </a:spcBef>
              </a:pPr>
              <a:r>
                <a:rPr lang="en-US" sz="3570">
                  <a:solidFill>
                    <a:srgbClr val="000000"/>
                  </a:solidFill>
                  <a:latin typeface="Canva Sans Bold"/>
                </a:rPr>
                <a:t>Design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80888" y="5938183"/>
            <a:ext cx="5022394" cy="791027"/>
          </a:xfrm>
          <a:custGeom>
            <a:avLst/>
            <a:gdLst/>
            <a:ahLst/>
            <a:cxnLst/>
            <a:rect r="r" b="b" t="t" l="l"/>
            <a:pathLst>
              <a:path h="791027" w="5022394">
                <a:moveTo>
                  <a:pt x="0" y="0"/>
                </a:moveTo>
                <a:lnTo>
                  <a:pt x="5022394" y="0"/>
                </a:lnTo>
                <a:lnTo>
                  <a:pt x="5022394" y="791027"/>
                </a:lnTo>
                <a:lnTo>
                  <a:pt x="0" y="791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264715" y="6682617"/>
            <a:ext cx="5022394" cy="791027"/>
            <a:chOff x="0" y="0"/>
            <a:chExt cx="6696526" cy="1054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96526" cy="1054703"/>
            </a:xfrm>
            <a:custGeom>
              <a:avLst/>
              <a:gdLst/>
              <a:ahLst/>
              <a:cxnLst/>
              <a:rect r="r" b="b" t="t" l="l"/>
              <a:pathLst>
                <a:path h="1054703" w="6696526">
                  <a:moveTo>
                    <a:pt x="0" y="0"/>
                  </a:moveTo>
                  <a:lnTo>
                    <a:pt x="6696526" y="0"/>
                  </a:lnTo>
                  <a:lnTo>
                    <a:pt x="6696526" y="1054703"/>
                  </a:lnTo>
                  <a:lnTo>
                    <a:pt x="0" y="1054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18066" y="107764"/>
              <a:ext cx="3860393" cy="782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98"/>
                </a:lnSpc>
                <a:spcBef>
                  <a:spcPct val="0"/>
                </a:spcBef>
              </a:pPr>
              <a:r>
                <a:rPr lang="en-US" sz="3570">
                  <a:solidFill>
                    <a:srgbClr val="000000"/>
                  </a:solidFill>
                  <a:latin typeface="Canva Sans Bold"/>
                </a:rPr>
                <a:t>Testing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959234" y="1462965"/>
            <a:ext cx="7789405" cy="87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Montserrat"/>
              </a:rPr>
              <a:t>Dalam penelitian ini menggunakan metodologi mixed-method.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14671" y="508727"/>
            <a:ext cx="4614155" cy="51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4"/>
              </a:lnSpc>
            </a:pPr>
            <a:r>
              <a:rPr lang="en-US" sz="3795">
                <a:solidFill>
                  <a:srgbClr val="FF9405"/>
                </a:solidFill>
                <a:latin typeface="Montserrat"/>
              </a:rPr>
              <a:t>Metodologi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46714" y="8696244"/>
            <a:ext cx="3166518" cy="67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4071">
                <a:solidFill>
                  <a:srgbClr val="68CA99"/>
                </a:solidFill>
                <a:latin typeface="Montserrat Bold"/>
              </a:rPr>
              <a:t>Waterfall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80888" y="6004718"/>
            <a:ext cx="4867014" cy="6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8"/>
              </a:lnSpc>
              <a:spcBef>
                <a:spcPct val="0"/>
              </a:spcBef>
            </a:pPr>
            <a:r>
              <a:rPr lang="en-US" sz="3570">
                <a:solidFill>
                  <a:srgbClr val="000000"/>
                </a:solidFill>
                <a:latin typeface="Canva Sans Bold"/>
              </a:rPr>
              <a:t>Implementation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969102" y="109"/>
            <a:ext cx="19046" cy="33192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7969102" y="3319344"/>
            <a:ext cx="111506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185206" y="2799371"/>
            <a:ext cx="4614155" cy="51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4"/>
              </a:lnSpc>
            </a:pPr>
            <a:r>
              <a:rPr lang="en-US" sz="3795">
                <a:solidFill>
                  <a:srgbClr val="FF9405"/>
                </a:solidFill>
                <a:latin typeface="Montserrat"/>
              </a:rPr>
              <a:t>App Development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19532" y="3262833"/>
            <a:ext cx="8703174" cy="8703174"/>
          </a:xfrm>
          <a:custGeom>
            <a:avLst/>
            <a:gdLst/>
            <a:ahLst/>
            <a:cxnLst/>
            <a:rect r="r" b="b" t="t" l="l"/>
            <a:pathLst>
              <a:path h="8703174" w="8703174">
                <a:moveTo>
                  <a:pt x="0" y="0"/>
                </a:moveTo>
                <a:lnTo>
                  <a:pt x="8703174" y="0"/>
                </a:lnTo>
                <a:lnTo>
                  <a:pt x="8703174" y="8703174"/>
                </a:lnTo>
                <a:lnTo>
                  <a:pt x="0" y="870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7916" y="-385208"/>
            <a:ext cx="8703174" cy="8703174"/>
          </a:xfrm>
          <a:custGeom>
            <a:avLst/>
            <a:gdLst/>
            <a:ahLst/>
            <a:cxnLst/>
            <a:rect r="r" b="b" t="t" l="l"/>
            <a:pathLst>
              <a:path h="8703174" w="8703174">
                <a:moveTo>
                  <a:pt x="0" y="0"/>
                </a:moveTo>
                <a:lnTo>
                  <a:pt x="8703174" y="0"/>
                </a:lnTo>
                <a:lnTo>
                  <a:pt x="8703174" y="8703174"/>
                </a:lnTo>
                <a:lnTo>
                  <a:pt x="0" y="8703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388218"/>
            <a:ext cx="16233037" cy="6870082"/>
            <a:chOff x="0" y="0"/>
            <a:chExt cx="4275368" cy="18094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5368" cy="1809404"/>
            </a:xfrm>
            <a:custGeom>
              <a:avLst/>
              <a:gdLst/>
              <a:ahLst/>
              <a:cxnLst/>
              <a:rect r="r" b="b" t="t" l="l"/>
              <a:pathLst>
                <a:path h="1809404" w="4275368">
                  <a:moveTo>
                    <a:pt x="24323" y="0"/>
                  </a:moveTo>
                  <a:lnTo>
                    <a:pt x="4251045" y="0"/>
                  </a:lnTo>
                  <a:cubicBezTo>
                    <a:pt x="4264478" y="0"/>
                    <a:pt x="4275368" y="10890"/>
                    <a:pt x="4275368" y="24323"/>
                  </a:cubicBezTo>
                  <a:lnTo>
                    <a:pt x="4275368" y="1785081"/>
                  </a:lnTo>
                  <a:cubicBezTo>
                    <a:pt x="4275368" y="1798514"/>
                    <a:pt x="4264478" y="1809404"/>
                    <a:pt x="4251045" y="1809404"/>
                  </a:cubicBezTo>
                  <a:lnTo>
                    <a:pt x="24323" y="1809404"/>
                  </a:lnTo>
                  <a:cubicBezTo>
                    <a:pt x="10890" y="1809404"/>
                    <a:pt x="0" y="1798514"/>
                    <a:pt x="0" y="1785081"/>
                  </a:cubicBezTo>
                  <a:lnTo>
                    <a:pt x="0" y="24323"/>
                  </a:lnTo>
                  <a:cubicBezTo>
                    <a:pt x="0" y="10890"/>
                    <a:pt x="10890" y="0"/>
                    <a:pt x="243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5368" cy="1847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92452" y="3262833"/>
            <a:ext cx="12688409" cy="4789537"/>
          </a:xfrm>
          <a:custGeom>
            <a:avLst/>
            <a:gdLst/>
            <a:ahLst/>
            <a:cxnLst/>
            <a:rect r="r" b="b" t="t" l="l"/>
            <a:pathLst>
              <a:path h="4789537" w="12688409">
                <a:moveTo>
                  <a:pt x="0" y="0"/>
                </a:moveTo>
                <a:lnTo>
                  <a:pt x="12688409" y="0"/>
                </a:lnTo>
                <a:lnTo>
                  <a:pt x="12688409" y="4789537"/>
                </a:lnTo>
                <a:lnTo>
                  <a:pt x="0" y="4789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85850"/>
            <a:ext cx="4614155" cy="51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4"/>
              </a:lnSpc>
            </a:pPr>
            <a:r>
              <a:rPr lang="en-US" sz="3795">
                <a:solidFill>
                  <a:srgbClr val="FF9405"/>
                </a:solidFill>
                <a:latin typeface="Montserrat"/>
              </a:rPr>
              <a:t>Requirement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19532" y="3262833"/>
            <a:ext cx="8703174" cy="8703174"/>
          </a:xfrm>
          <a:custGeom>
            <a:avLst/>
            <a:gdLst/>
            <a:ahLst/>
            <a:cxnLst/>
            <a:rect r="r" b="b" t="t" l="l"/>
            <a:pathLst>
              <a:path h="8703174" w="8703174">
                <a:moveTo>
                  <a:pt x="0" y="0"/>
                </a:moveTo>
                <a:lnTo>
                  <a:pt x="8703174" y="0"/>
                </a:lnTo>
                <a:lnTo>
                  <a:pt x="8703174" y="8703174"/>
                </a:lnTo>
                <a:lnTo>
                  <a:pt x="0" y="870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7916" y="-385208"/>
            <a:ext cx="8703174" cy="8703174"/>
          </a:xfrm>
          <a:custGeom>
            <a:avLst/>
            <a:gdLst/>
            <a:ahLst/>
            <a:cxnLst/>
            <a:rect r="r" b="b" t="t" l="l"/>
            <a:pathLst>
              <a:path h="8703174" w="8703174">
                <a:moveTo>
                  <a:pt x="0" y="0"/>
                </a:moveTo>
                <a:lnTo>
                  <a:pt x="8703174" y="0"/>
                </a:lnTo>
                <a:lnTo>
                  <a:pt x="8703174" y="8703174"/>
                </a:lnTo>
                <a:lnTo>
                  <a:pt x="0" y="8703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17041" y="570422"/>
            <a:ext cx="9480017" cy="4705175"/>
          </a:xfrm>
          <a:custGeom>
            <a:avLst/>
            <a:gdLst/>
            <a:ahLst/>
            <a:cxnLst/>
            <a:rect r="r" b="b" t="t" l="l"/>
            <a:pathLst>
              <a:path h="4705175" w="9480017">
                <a:moveTo>
                  <a:pt x="0" y="0"/>
                </a:moveTo>
                <a:lnTo>
                  <a:pt x="9480017" y="0"/>
                </a:lnTo>
                <a:lnTo>
                  <a:pt x="9480017" y="4705175"/>
                </a:lnTo>
                <a:lnTo>
                  <a:pt x="0" y="4705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32055" y="5686920"/>
            <a:ext cx="13929079" cy="4179554"/>
          </a:xfrm>
          <a:custGeom>
            <a:avLst/>
            <a:gdLst/>
            <a:ahLst/>
            <a:cxnLst/>
            <a:rect r="r" b="b" t="t" l="l"/>
            <a:pathLst>
              <a:path h="4179554" w="13929079">
                <a:moveTo>
                  <a:pt x="0" y="0"/>
                </a:moveTo>
                <a:lnTo>
                  <a:pt x="13929079" y="0"/>
                </a:lnTo>
                <a:lnTo>
                  <a:pt x="13929079" y="4179554"/>
                </a:lnTo>
                <a:lnTo>
                  <a:pt x="0" y="4179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603" r="0" b="-56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46337"/>
            <a:ext cx="4614155" cy="51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4"/>
              </a:lnSpc>
            </a:pPr>
            <a:r>
              <a:rPr lang="en-US" sz="3795">
                <a:solidFill>
                  <a:srgbClr val="FF9405"/>
                </a:solidFill>
                <a:latin typeface="Montserrat"/>
              </a:rPr>
              <a:t>Implementation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19532" y="3262833"/>
            <a:ext cx="8703174" cy="8703174"/>
          </a:xfrm>
          <a:custGeom>
            <a:avLst/>
            <a:gdLst/>
            <a:ahLst/>
            <a:cxnLst/>
            <a:rect r="r" b="b" t="t" l="l"/>
            <a:pathLst>
              <a:path h="8703174" w="8703174">
                <a:moveTo>
                  <a:pt x="0" y="0"/>
                </a:moveTo>
                <a:lnTo>
                  <a:pt x="8703174" y="0"/>
                </a:lnTo>
                <a:lnTo>
                  <a:pt x="8703174" y="8703174"/>
                </a:lnTo>
                <a:lnTo>
                  <a:pt x="0" y="870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7916" y="-385208"/>
            <a:ext cx="8703174" cy="8703174"/>
          </a:xfrm>
          <a:custGeom>
            <a:avLst/>
            <a:gdLst/>
            <a:ahLst/>
            <a:cxnLst/>
            <a:rect r="r" b="b" t="t" l="l"/>
            <a:pathLst>
              <a:path h="8703174" w="8703174">
                <a:moveTo>
                  <a:pt x="0" y="0"/>
                </a:moveTo>
                <a:lnTo>
                  <a:pt x="8703174" y="0"/>
                </a:lnTo>
                <a:lnTo>
                  <a:pt x="8703174" y="8703174"/>
                </a:lnTo>
                <a:lnTo>
                  <a:pt x="0" y="8703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29452"/>
            <a:ext cx="16233037" cy="7528848"/>
            <a:chOff x="0" y="0"/>
            <a:chExt cx="4275368" cy="19829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5368" cy="1982906"/>
            </a:xfrm>
            <a:custGeom>
              <a:avLst/>
              <a:gdLst/>
              <a:ahLst/>
              <a:cxnLst/>
              <a:rect r="r" b="b" t="t" l="l"/>
              <a:pathLst>
                <a:path h="1982906" w="4275368">
                  <a:moveTo>
                    <a:pt x="24323" y="0"/>
                  </a:moveTo>
                  <a:lnTo>
                    <a:pt x="4251045" y="0"/>
                  </a:lnTo>
                  <a:cubicBezTo>
                    <a:pt x="4264478" y="0"/>
                    <a:pt x="4275368" y="10890"/>
                    <a:pt x="4275368" y="24323"/>
                  </a:cubicBezTo>
                  <a:lnTo>
                    <a:pt x="4275368" y="1958583"/>
                  </a:lnTo>
                  <a:cubicBezTo>
                    <a:pt x="4275368" y="1965034"/>
                    <a:pt x="4272805" y="1971221"/>
                    <a:pt x="4268244" y="1975783"/>
                  </a:cubicBezTo>
                  <a:cubicBezTo>
                    <a:pt x="4263682" y="1980344"/>
                    <a:pt x="4257496" y="1982906"/>
                    <a:pt x="4251045" y="1982906"/>
                  </a:cubicBezTo>
                  <a:lnTo>
                    <a:pt x="24323" y="1982906"/>
                  </a:lnTo>
                  <a:cubicBezTo>
                    <a:pt x="10890" y="1982906"/>
                    <a:pt x="0" y="1972017"/>
                    <a:pt x="0" y="1958583"/>
                  </a:cubicBezTo>
                  <a:lnTo>
                    <a:pt x="0" y="24323"/>
                  </a:lnTo>
                  <a:cubicBezTo>
                    <a:pt x="0" y="10890"/>
                    <a:pt x="10890" y="0"/>
                    <a:pt x="243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5368" cy="2021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70439" y="1729452"/>
            <a:ext cx="10747122" cy="4714539"/>
          </a:xfrm>
          <a:custGeom>
            <a:avLst/>
            <a:gdLst/>
            <a:ahLst/>
            <a:cxnLst/>
            <a:rect r="r" b="b" t="t" l="l"/>
            <a:pathLst>
              <a:path h="4714539" w="10747122">
                <a:moveTo>
                  <a:pt x="0" y="0"/>
                </a:moveTo>
                <a:lnTo>
                  <a:pt x="10747122" y="0"/>
                </a:lnTo>
                <a:lnTo>
                  <a:pt x="10747122" y="4714539"/>
                </a:lnTo>
                <a:lnTo>
                  <a:pt x="0" y="4714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85850"/>
            <a:ext cx="4614155" cy="51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4"/>
              </a:lnSpc>
            </a:pPr>
            <a:r>
              <a:rPr lang="en-US" sz="3795">
                <a:solidFill>
                  <a:srgbClr val="FF9405"/>
                </a:solidFill>
                <a:latin typeface="Montserrat"/>
              </a:rPr>
              <a:t>Testing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9352" y="6768431"/>
            <a:ext cx="4614155" cy="102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4"/>
              </a:lnSpc>
            </a:pPr>
            <a:r>
              <a:rPr lang="en-US" sz="3795">
                <a:solidFill>
                  <a:srgbClr val="FF9405"/>
                </a:solidFill>
                <a:latin typeface="Montserrat"/>
              </a:rPr>
              <a:t>RESULT IS COMING SOON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8177" y="-4882948"/>
            <a:ext cx="11333754" cy="11333754"/>
          </a:xfrm>
          <a:custGeom>
            <a:avLst/>
            <a:gdLst/>
            <a:ahLst/>
            <a:cxnLst/>
            <a:rect r="r" b="b" t="t" l="l"/>
            <a:pathLst>
              <a:path h="11333754" w="11333754">
                <a:moveTo>
                  <a:pt x="0" y="0"/>
                </a:moveTo>
                <a:lnTo>
                  <a:pt x="11333754" y="0"/>
                </a:lnTo>
                <a:lnTo>
                  <a:pt x="11333754" y="11333755"/>
                </a:lnTo>
                <a:lnTo>
                  <a:pt x="0" y="11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762119" cy="8229600"/>
            <a:chOff x="0" y="0"/>
            <a:chExt cx="2307718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7718" cy="2167467"/>
            </a:xfrm>
            <a:custGeom>
              <a:avLst/>
              <a:gdLst/>
              <a:ahLst/>
              <a:cxnLst/>
              <a:rect r="r" b="b" t="t" l="l"/>
              <a:pathLst>
                <a:path h="2167467" w="2307718">
                  <a:moveTo>
                    <a:pt x="45062" y="0"/>
                  </a:moveTo>
                  <a:lnTo>
                    <a:pt x="2262656" y="0"/>
                  </a:lnTo>
                  <a:cubicBezTo>
                    <a:pt x="2274608" y="0"/>
                    <a:pt x="2286069" y="4748"/>
                    <a:pt x="2294520" y="13198"/>
                  </a:cubicBezTo>
                  <a:cubicBezTo>
                    <a:pt x="2302971" y="21649"/>
                    <a:pt x="2307718" y="33111"/>
                    <a:pt x="2307718" y="45062"/>
                  </a:cubicBezTo>
                  <a:lnTo>
                    <a:pt x="2307718" y="2122405"/>
                  </a:lnTo>
                  <a:cubicBezTo>
                    <a:pt x="2307718" y="2134356"/>
                    <a:pt x="2302971" y="2145818"/>
                    <a:pt x="2294520" y="2154269"/>
                  </a:cubicBezTo>
                  <a:cubicBezTo>
                    <a:pt x="2286069" y="2162719"/>
                    <a:pt x="2274608" y="2167467"/>
                    <a:pt x="2262656" y="2167467"/>
                  </a:cubicBezTo>
                  <a:lnTo>
                    <a:pt x="45062" y="2167467"/>
                  </a:lnTo>
                  <a:cubicBezTo>
                    <a:pt x="33111" y="2167467"/>
                    <a:pt x="21649" y="2162719"/>
                    <a:pt x="13198" y="2154269"/>
                  </a:cubicBezTo>
                  <a:cubicBezTo>
                    <a:pt x="4748" y="2145818"/>
                    <a:pt x="0" y="2134356"/>
                    <a:pt x="0" y="2122405"/>
                  </a:cubicBezTo>
                  <a:lnTo>
                    <a:pt x="0" y="45062"/>
                  </a:lnTo>
                  <a:cubicBezTo>
                    <a:pt x="0" y="33111"/>
                    <a:pt x="4748" y="21649"/>
                    <a:pt x="13198" y="13198"/>
                  </a:cubicBezTo>
                  <a:cubicBezTo>
                    <a:pt x="21649" y="4748"/>
                    <a:pt x="33111" y="0"/>
                    <a:pt x="450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7718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38436" y="3490038"/>
            <a:ext cx="7142647" cy="401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Montserrat"/>
              </a:rPr>
              <a:t>Berdasarkan hasil analisis, pemodelan, implementasi, dan pengujian aplikasi e-OBE pada Politeknik Siber dan Sandi Negara, kesimpulan penelitian menunjukkan bahwa aplikasi tersebut berhasil meningkatkan efektivitas dan efisiensi Tim Kurikulum dan Dosen Program Studi dalam menyusun data kurikulum OBE.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8436" y="1946878"/>
            <a:ext cx="4614155" cy="51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4"/>
              </a:lnSpc>
            </a:pPr>
            <a:r>
              <a:rPr lang="en-US" sz="3795">
                <a:solidFill>
                  <a:srgbClr val="FF9405"/>
                </a:solidFill>
                <a:latin typeface="Montserrat"/>
              </a:rPr>
              <a:t>Kesimpulan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70150" y="4135926"/>
            <a:ext cx="15228862" cy="15228862"/>
          </a:xfrm>
          <a:custGeom>
            <a:avLst/>
            <a:gdLst/>
            <a:ahLst/>
            <a:cxnLst/>
            <a:rect r="r" b="b" t="t" l="l"/>
            <a:pathLst>
              <a:path h="15228862" w="15228862">
                <a:moveTo>
                  <a:pt x="0" y="0"/>
                </a:moveTo>
                <a:lnTo>
                  <a:pt x="15228862" y="0"/>
                </a:lnTo>
                <a:lnTo>
                  <a:pt x="15228862" y="15228862"/>
                </a:lnTo>
                <a:lnTo>
                  <a:pt x="0" y="1522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61531" y="2739422"/>
            <a:ext cx="61722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3326" y="2672569"/>
            <a:ext cx="15228862" cy="15228862"/>
          </a:xfrm>
          <a:custGeom>
            <a:avLst/>
            <a:gdLst/>
            <a:ahLst/>
            <a:cxnLst/>
            <a:rect r="r" b="b" t="t" l="l"/>
            <a:pathLst>
              <a:path h="15228862" w="15228862">
                <a:moveTo>
                  <a:pt x="0" y="0"/>
                </a:moveTo>
                <a:lnTo>
                  <a:pt x="15228863" y="0"/>
                </a:lnTo>
                <a:lnTo>
                  <a:pt x="15228863" y="15228862"/>
                </a:lnTo>
                <a:lnTo>
                  <a:pt x="0" y="15228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12615" y="-6585731"/>
            <a:ext cx="15228862" cy="15228862"/>
          </a:xfrm>
          <a:custGeom>
            <a:avLst/>
            <a:gdLst/>
            <a:ahLst/>
            <a:cxnLst/>
            <a:rect r="r" b="b" t="t" l="l"/>
            <a:pathLst>
              <a:path h="15228862" w="15228862">
                <a:moveTo>
                  <a:pt x="0" y="0"/>
                </a:moveTo>
                <a:lnTo>
                  <a:pt x="15228862" y="0"/>
                </a:lnTo>
                <a:lnTo>
                  <a:pt x="15228862" y="15228862"/>
                </a:lnTo>
                <a:lnTo>
                  <a:pt x="0" y="15228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61431" y="4053628"/>
            <a:ext cx="7765139" cy="2179743"/>
            <a:chOff x="0" y="0"/>
            <a:chExt cx="2045139" cy="5740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5139" cy="574089"/>
            </a:xfrm>
            <a:custGeom>
              <a:avLst/>
              <a:gdLst/>
              <a:ahLst/>
              <a:cxnLst/>
              <a:rect r="r" b="b" t="t" l="l"/>
              <a:pathLst>
                <a:path h="574089" w="2045139">
                  <a:moveTo>
                    <a:pt x="50848" y="0"/>
                  </a:moveTo>
                  <a:lnTo>
                    <a:pt x="1994292" y="0"/>
                  </a:lnTo>
                  <a:cubicBezTo>
                    <a:pt x="2022374" y="0"/>
                    <a:pt x="2045139" y="22765"/>
                    <a:pt x="2045139" y="50848"/>
                  </a:cubicBezTo>
                  <a:lnTo>
                    <a:pt x="2045139" y="523241"/>
                  </a:lnTo>
                  <a:cubicBezTo>
                    <a:pt x="2045139" y="551324"/>
                    <a:pt x="2022374" y="574089"/>
                    <a:pt x="1994292" y="574089"/>
                  </a:cubicBezTo>
                  <a:lnTo>
                    <a:pt x="50848" y="574089"/>
                  </a:lnTo>
                  <a:cubicBezTo>
                    <a:pt x="37362" y="574089"/>
                    <a:pt x="24429" y="568732"/>
                    <a:pt x="14893" y="559196"/>
                  </a:cubicBezTo>
                  <a:cubicBezTo>
                    <a:pt x="5357" y="549660"/>
                    <a:pt x="0" y="536727"/>
                    <a:pt x="0" y="523241"/>
                  </a:cubicBezTo>
                  <a:lnTo>
                    <a:pt x="0" y="50848"/>
                  </a:lnTo>
                  <a:cubicBezTo>
                    <a:pt x="0" y="22765"/>
                    <a:pt x="22765" y="0"/>
                    <a:pt x="508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45139" cy="612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683524" y="4559133"/>
            <a:ext cx="6920952" cy="125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4"/>
              </a:lnSpc>
            </a:pPr>
            <a:r>
              <a:rPr lang="en-US" sz="8805">
                <a:solidFill>
                  <a:srgbClr val="000000"/>
                </a:solidFill>
                <a:latin typeface="Montserrat"/>
              </a:rPr>
              <a:t>Thanks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DAF7ajebZPE</dc:identifier>
  <dcterms:modified xsi:type="dcterms:W3CDTF">2011-08-01T06:04:30Z</dcterms:modified>
  <cp:revision>1</cp:revision>
  <dc:title>Rancang Bangun Learning Management Outcome Based Education (LM-OBE) Sistem di  Politeknik Siber dan Sandi Negara</dc:title>
</cp:coreProperties>
</file>